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DM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DMSans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DMSans-italic.fntdata"/><Relationship Id="rId16" Type="http://schemas.openxmlformats.org/officeDocument/2006/relationships/slide" Target="slides/slide11.xml"/><Relationship Id="rId38" Type="http://schemas.openxmlformats.org/officeDocument/2006/relationships/font" Target="fonts/DM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317dc76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317dc76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4baef52f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4baef52f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bdc0e53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bdc0e53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317dc76f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317dc76f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317dc76f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317dc76f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317dc76f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317dc76f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317dc76f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317dc76f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4bdc0e53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4bdc0e53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317dc76f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317dc76f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317dc76f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317dc76f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2ce885d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2ce885d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17dc76f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17dc76f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317dc76f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317dc76f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3273b53a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3273b53a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317dc76f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317dc76f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317dc76f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317dc76f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3273b53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3273b53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317dc76f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317dc76f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317dc76f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317dc76f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3273b53a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3273b53a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17dc76f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17dc76f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317dc76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317dc76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495f260e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495f260e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495f260e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495f260e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4baef52f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4baef52f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4bdc0e53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4bdc0e53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something about how we went into new interviews with ideated POV’s and, instead of a discussion guide with explicit questions, some focus areas or touchpoints. Less contextual interviews this time around.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17dc76f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17dc76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the last 20 years, she has sent an annual Christmas card to her family with updates on her grandchildren; however, these cards have gone unanswered.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17dc76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17dc76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4bdc0e53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4bdc0e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bdc0e53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4bdc0e53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6.png"/><Relationship Id="rId5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72204"/>
          <a:stretch/>
        </p:blipFill>
        <p:spPr>
          <a:xfrm>
            <a:off x="0" y="3481375"/>
            <a:ext cx="9144000" cy="16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466823" y="3774275"/>
            <a:ext cx="4998600" cy="10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Digital Democracy</a:t>
            </a:r>
            <a:r>
              <a:rPr lang="en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2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Needfinding</a:t>
            </a:r>
            <a:r>
              <a:rPr b="1" lang="en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II + Ideation</a:t>
            </a:r>
            <a:endParaRPr b="1" sz="2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" name="Google Shape;56;p13"/>
          <p:cNvSpPr/>
          <p:nvPr/>
        </p:nvSpPr>
        <p:spPr>
          <a:xfrm rot="10800000">
            <a:off x="5715137" y="3832035"/>
            <a:ext cx="23850" cy="960825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5979225" y="3930526"/>
            <a:ext cx="28695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Team Generation-G</a:t>
            </a:r>
            <a:endParaRPr sz="20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Garrick F. | </a:t>
            </a:r>
            <a:r>
              <a:rPr lang="en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Gen </a:t>
            </a:r>
            <a:r>
              <a:rPr lang="en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S. | Grace W.</a:t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27795" l="0" r="0" t="-655"/>
          <a:stretch/>
        </p:blipFill>
        <p:spPr>
          <a:xfrm>
            <a:off x="0" y="-266223"/>
            <a:ext cx="9144000" cy="37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926425" y="3197950"/>
            <a:ext cx="5143500" cy="17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J, </a:t>
            </a:r>
            <a:r>
              <a:rPr lang="en" sz="200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17 year old freshman at Stanford from Oregon: 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stopped listening to NPR / reading the newspaper since Stanford.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3926425" y="460825"/>
            <a:ext cx="4980000" cy="14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C, </a:t>
            </a:r>
            <a:r>
              <a:rPr lang="en" sz="200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a tennis shop employee from Hungary: </a:t>
            </a:r>
            <a:endParaRPr sz="2000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did not feel knowledgeable enough to talk to us about digital democracy; believes keeping up with the news is “not healthy” for him. 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6638" t="0"/>
          <a:stretch/>
        </p:blipFill>
        <p:spPr>
          <a:xfrm>
            <a:off x="0" y="0"/>
            <a:ext cx="3702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/>
          <p:nvPr/>
        </p:nvSpPr>
        <p:spPr>
          <a:xfrm>
            <a:off x="1093900" y="604181"/>
            <a:ext cx="6956400" cy="3541200"/>
          </a:xfrm>
          <a:prstGeom prst="roundRect">
            <a:avLst>
              <a:gd fmla="val 11988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3466675" y="427175"/>
            <a:ext cx="2211000" cy="3306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Point of View #1</a:t>
            </a:r>
            <a:endParaRPr b="1"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410950" y="956231"/>
            <a:ext cx="63225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met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D, a Democratic Socialist and veteran from the Bay Area.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were surprised to realize that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he stopped engaging on Reddit once he was proven wrong or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“one-upped”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in an online argument.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It would be game-changing to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remove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personal stakes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from online political engagement.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1093900" y="604181"/>
            <a:ext cx="6956400" cy="3541200"/>
          </a:xfrm>
          <a:prstGeom prst="roundRect">
            <a:avLst>
              <a:gd fmla="val 11988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3466675" y="427175"/>
            <a:ext cx="2211000" cy="3306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Point of View #1</a:t>
            </a:r>
            <a:endParaRPr b="1"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1410950" y="956231"/>
            <a:ext cx="63225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met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D, a Democratic Socialist and veteran from the Bay Area.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were surprised to realize that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he stopped engaging on Reddit once he was proven wrong or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“one-upped”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in an online argument.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It would be game-changing to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remove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personal stakes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from online political engagement.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-125" y="125"/>
            <a:ext cx="9144000" cy="51435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2059675" y="1190700"/>
            <a:ext cx="5024400" cy="27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situate political debates in a human context?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make political debates fun and not stressful?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give gentler online feedback?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1093900" y="604181"/>
            <a:ext cx="6956400" cy="3541200"/>
          </a:xfrm>
          <a:prstGeom prst="roundRect">
            <a:avLst>
              <a:gd fmla="val 11988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3466675" y="427175"/>
            <a:ext cx="2211000" cy="3306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Point of View #2</a:t>
            </a:r>
            <a:endParaRPr b="1"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410950" y="956231"/>
            <a:ext cx="63225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met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L, a grandmother and nurse from Southern California.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were surprised to realize that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she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sends letters each year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to her estranged family to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try and change their minds 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race, particularly around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her mixed-race grandchildren.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It would be game-changing to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bridge the gap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between her old family and her new one.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1093900" y="604181"/>
            <a:ext cx="6956400" cy="3541200"/>
          </a:xfrm>
          <a:prstGeom prst="roundRect">
            <a:avLst>
              <a:gd fmla="val 11988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3466675" y="427175"/>
            <a:ext cx="2211000" cy="3306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Point of View #2</a:t>
            </a:r>
            <a:endParaRPr b="1"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410950" y="956231"/>
            <a:ext cx="63225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met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L, a grandmother and nurse from Southern California.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were surprised to realize that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she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sends letters each year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to her estranged family to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try and change their minds 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race, particularly around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her mixed-race grandchildren.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It would be game-changing to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bridge the gap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between her old family and her new one.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-125" y="125"/>
            <a:ext cx="9144000" cy="51435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2060000" y="981875"/>
            <a:ext cx="5024400" cy="318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remove insularity from homogeneous communities?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create new traditions to build gaps between family?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connect politics and humanity in high stakes environment?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1093900" y="604181"/>
            <a:ext cx="6956400" cy="3541200"/>
          </a:xfrm>
          <a:prstGeom prst="roundRect">
            <a:avLst>
              <a:gd fmla="val 11988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3466675" y="427175"/>
            <a:ext cx="2211000" cy="3306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Point of View #3</a:t>
            </a:r>
            <a:endParaRPr b="1"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1410950" y="956231"/>
            <a:ext cx="63225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met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K, a student moving from Tacoma to the Bay Area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were surprised to realize that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she feels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guilt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from going from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actively participating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in activist circles in Tacoma to just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“keeping up”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with the news in California.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It would be game-changing to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help her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realize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the community that she wants.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/>
          <p:nvPr/>
        </p:nvSpPr>
        <p:spPr>
          <a:xfrm>
            <a:off x="1093900" y="604181"/>
            <a:ext cx="6956400" cy="3541200"/>
          </a:xfrm>
          <a:prstGeom prst="roundRect">
            <a:avLst>
              <a:gd fmla="val 11988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3466675" y="427175"/>
            <a:ext cx="2211000" cy="3306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Point of View #3</a:t>
            </a:r>
            <a:endParaRPr b="1"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1410950" y="956231"/>
            <a:ext cx="63225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met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K, a student moving from Tacoma to the Bay Area.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We were surprised to realize that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she feels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guilt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from going from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actively participating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in activist circles in Tacoma to just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“keeping up”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with the news in California.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It would be game-changing to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help her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realize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the community that she wants.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-125" y="125"/>
            <a:ext cx="9144000" cy="51435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2059675" y="1016825"/>
            <a:ext cx="5024400" cy="311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HMW 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remove feelings of guilt over one’s level of engagement?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HMW 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make keeping up with news like Netflix?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HMW 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bridge communities across space?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311700" y="1090150"/>
            <a:ext cx="8520600" cy="3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situate political debates in a human context? (D’s POV)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Solution #1: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Enable users to hold a political conversation with people who are geographically close by.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34F5C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remove insularity from homogeneous communities? (L’s POV)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Solution #2: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Create intelligently-matched groups of people that have (1) similar levels of engagement and (2) different political views.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remove feelings of guilt over one’s level of engagement? (K’s POV)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Solution #3: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Celebrate small acts of political engagement.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3197850" y="510500"/>
            <a:ext cx="2748300" cy="5202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Top 3 HMW’s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50" y="1562100"/>
            <a:ext cx="366725" cy="3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50" y="2905125"/>
            <a:ext cx="366725" cy="3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50" y="4248150"/>
            <a:ext cx="366725" cy="3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/>
          <p:nvPr/>
        </p:nvSpPr>
        <p:spPr>
          <a:xfrm>
            <a:off x="338750" y="2855175"/>
            <a:ext cx="8520600" cy="8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338750" y="1493538"/>
            <a:ext cx="8520600" cy="8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338750" y="4162063"/>
            <a:ext cx="8520600" cy="8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311700" y="1090150"/>
            <a:ext cx="8520600" cy="3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situate political debates in a human context? (D’s POV)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Solution #1: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Enable users to hold a political conversation with people who are geographically close by.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34F5C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remove insularity from homogeneous communities? (L’s POV)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Solution #2: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Create intelligently-matched groups of people that have (1) similar levels of engagement and (2) different political views.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remove feelings of guilt over one’s level of engagement? (K’s POV)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Solution #3: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Celebrate small acts of political engagement.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3197850" y="510500"/>
            <a:ext cx="2748300" cy="5202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Top 3 HMW’s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50" y="1562100"/>
            <a:ext cx="366725" cy="3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50" y="2905125"/>
            <a:ext cx="366725" cy="3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50" y="4248150"/>
            <a:ext cx="366725" cy="3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2149800" y="1677076"/>
            <a:ext cx="4844400" cy="1789200"/>
          </a:xfrm>
          <a:prstGeom prst="roundRect">
            <a:avLst>
              <a:gd fmla="val 15424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2425000" y="2069787"/>
            <a:ext cx="42942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M Sans"/>
                <a:ea typeface="DM Sans"/>
                <a:cs typeface="DM Sans"/>
                <a:sym typeface="DM Sans"/>
              </a:rPr>
              <a:t>Experience Prototypes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54090" l="29932" r="31475" t="17622"/>
          <a:stretch/>
        </p:blipFill>
        <p:spPr>
          <a:xfrm>
            <a:off x="6006471" y="532509"/>
            <a:ext cx="1242900" cy="1214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29347" l="28794" r="37124" t="25202"/>
          <a:stretch/>
        </p:blipFill>
        <p:spPr>
          <a:xfrm>
            <a:off x="3977150" y="518257"/>
            <a:ext cx="1242900" cy="12429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10138" l="30342" r="791" t="224"/>
          <a:stretch/>
        </p:blipFill>
        <p:spPr>
          <a:xfrm>
            <a:off x="1947818" y="532524"/>
            <a:ext cx="1242900" cy="1214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14"/>
          <p:cNvSpPr txBox="1"/>
          <p:nvPr>
            <p:ph idx="4294967295" type="ctrTitle"/>
          </p:nvPr>
        </p:nvSpPr>
        <p:spPr>
          <a:xfrm>
            <a:off x="1947788" y="1818676"/>
            <a:ext cx="12429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Garrick</a:t>
            </a:r>
            <a:endParaRPr b="1" sz="2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" name="Google Shape;67;p14"/>
          <p:cNvSpPr txBox="1"/>
          <p:nvPr>
            <p:ph idx="4294967295" type="ctrTitle"/>
          </p:nvPr>
        </p:nvSpPr>
        <p:spPr>
          <a:xfrm>
            <a:off x="4164127" y="1818675"/>
            <a:ext cx="8688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</a:t>
            </a:r>
            <a:endParaRPr b="1" sz="2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" name="Google Shape;68;p14"/>
          <p:cNvSpPr txBox="1"/>
          <p:nvPr>
            <p:ph idx="4294967295" type="ctrTitle"/>
          </p:nvPr>
        </p:nvSpPr>
        <p:spPr>
          <a:xfrm>
            <a:off x="6062263" y="1818675"/>
            <a:ext cx="11313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Grace</a:t>
            </a:r>
            <a:endParaRPr b="1" sz="2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571700" y="3254200"/>
            <a:ext cx="6000600" cy="1411200"/>
          </a:xfrm>
          <a:prstGeom prst="roundRect">
            <a:avLst>
              <a:gd fmla="val 15424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744200" y="3407800"/>
            <a:ext cx="56556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Our problem domain is focusing on improving </a:t>
            </a: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online</a:t>
            </a: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 political discourse and information sharing.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3236399" y="3077200"/>
            <a:ext cx="2671200" cy="3306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Problem Domain</a:t>
            </a:r>
            <a:endParaRPr b="1"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" name="Google Shape;72;p14"/>
          <p:cNvSpPr txBox="1"/>
          <p:nvPr>
            <p:ph idx="4294967295" type="ctrTitle"/>
          </p:nvPr>
        </p:nvSpPr>
        <p:spPr>
          <a:xfrm>
            <a:off x="1700463" y="2149175"/>
            <a:ext cx="1737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Coterm, CompSci</a:t>
            </a:r>
            <a:endParaRPr sz="1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only looking for trouble</a:t>
            </a:r>
            <a:endParaRPr i="1"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" name="Google Shape;73;p14"/>
          <p:cNvSpPr txBox="1"/>
          <p:nvPr>
            <p:ph idx="4294967295" type="ctrTitle"/>
          </p:nvPr>
        </p:nvSpPr>
        <p:spPr>
          <a:xfrm>
            <a:off x="3729788" y="2149175"/>
            <a:ext cx="1737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Senior, SymSys</a:t>
            </a:r>
            <a:endParaRPr sz="1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audible from a mile away</a:t>
            </a:r>
            <a:endParaRPr i="1"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14"/>
          <p:cNvSpPr txBox="1"/>
          <p:nvPr>
            <p:ph idx="4294967295" type="ctrTitle"/>
          </p:nvPr>
        </p:nvSpPr>
        <p:spPr>
          <a:xfrm>
            <a:off x="5705938" y="2149175"/>
            <a:ext cx="1737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Senior, </a:t>
            </a:r>
            <a:r>
              <a:rPr lang="en" sz="14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Econ</a:t>
            </a:r>
            <a:endParaRPr sz="14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hates hard-boiled eggs</a:t>
            </a:r>
            <a:endParaRPr i="1"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/>
          <p:nvPr/>
        </p:nvSpPr>
        <p:spPr>
          <a:xfrm>
            <a:off x="1933500" y="379525"/>
            <a:ext cx="5277000" cy="5202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Experience Prototype #1: Map 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226200" y="1149700"/>
            <a:ext cx="3381300" cy="3583800"/>
          </a:xfrm>
          <a:prstGeom prst="roundRect">
            <a:avLst>
              <a:gd fmla="val 946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situate political debates in a human context?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AA84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Solution #1:</a:t>
            </a: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Enable users to hold a political conversation with people who are close by.</a:t>
            </a:r>
            <a:endParaRPr sz="1800"/>
          </a:p>
        </p:txBody>
      </p:sp>
      <p:sp>
        <p:nvSpPr>
          <p:cNvPr id="238" name="Google Shape;238;p32"/>
          <p:cNvSpPr/>
          <p:nvPr/>
        </p:nvSpPr>
        <p:spPr>
          <a:xfrm>
            <a:off x="3762350" y="1149700"/>
            <a:ext cx="5083800" cy="3583800"/>
          </a:xfrm>
          <a:prstGeom prst="roundRect">
            <a:avLst>
              <a:gd fmla="val 8734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Assumption: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knowing you are close-by to others who are willing to talk about politics reduces the activation energy of reaching out.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200025" y="1265726"/>
            <a:ext cx="3490800" cy="3234900"/>
          </a:xfrm>
          <a:prstGeom prst="roundRect">
            <a:avLst>
              <a:gd fmla="val 8734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Method</a:t>
            </a: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endParaRPr b="1" sz="1600">
              <a:solidFill>
                <a:srgbClr val="38761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1933500" y="379525"/>
            <a:ext cx="5277000" cy="5202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Experience Prototype #1: Map 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3750475" y="1265726"/>
            <a:ext cx="5083800" cy="3234900"/>
          </a:xfrm>
          <a:prstGeom prst="roundRect">
            <a:avLst>
              <a:gd fmla="val 8734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Result: </a:t>
            </a:r>
            <a:endParaRPr b="1" sz="1600">
              <a:solidFill>
                <a:srgbClr val="38761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 participants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Users weren’t necessarily willing to meet the people (a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ssumption wrong), but willing to consider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People would prefer lower-energy and safer features: IRL conversations are taxing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Hidden assumption: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face-to-face dialogue should be encouraged. 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99338" y="1501936"/>
            <a:ext cx="2292175" cy="30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/>
          <p:nvPr/>
        </p:nvSpPr>
        <p:spPr>
          <a:xfrm>
            <a:off x="130925" y="440950"/>
            <a:ext cx="4833900" cy="1937700"/>
          </a:xfrm>
          <a:prstGeom prst="wedgeRoundRectCallout">
            <a:avLst>
              <a:gd fmla="val 58448" name="adj1"/>
              <a:gd fmla="val 27268" name="adj2"/>
              <a:gd fmla="val 0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“If I wanted to have an argument, I’d go on Twitter.”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“Yikes moments IRL are 10x worse.”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34"/>
          <p:cNvSpPr/>
          <p:nvPr/>
        </p:nvSpPr>
        <p:spPr>
          <a:xfrm>
            <a:off x="130925" y="2586600"/>
            <a:ext cx="4833900" cy="2259600"/>
          </a:xfrm>
          <a:prstGeom prst="wedgeRoundRectCallout">
            <a:avLst>
              <a:gd fmla="val 59148" name="adj1"/>
              <a:gd fmla="val 3657" name="adj2"/>
              <a:gd fmla="val 0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“I’m worried about my information- are [the nearby people] screened?”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“Would’ve preferred a chatroom.”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300" y="1490300"/>
            <a:ext cx="2345050" cy="23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/>
          <p:nvPr/>
        </p:nvSpPr>
        <p:spPr>
          <a:xfrm>
            <a:off x="1312050" y="327125"/>
            <a:ext cx="6519900" cy="5202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Experience Prototype #2: Conversation 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226200" y="1149700"/>
            <a:ext cx="3381300" cy="3583800"/>
          </a:xfrm>
          <a:prstGeom prst="roundRect">
            <a:avLst>
              <a:gd fmla="val 946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remove insularity from homogenous communities?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Solution #2:</a:t>
            </a:r>
            <a: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Create intelligently-matched groups of people that have (1) similar levels of engagement and (2) different perspectives or political affiliations.</a:t>
            </a:r>
            <a:endParaRPr sz="1600"/>
          </a:p>
        </p:txBody>
      </p:sp>
      <p:sp>
        <p:nvSpPr>
          <p:cNvPr id="260" name="Google Shape;260;p35"/>
          <p:cNvSpPr/>
          <p:nvPr/>
        </p:nvSpPr>
        <p:spPr>
          <a:xfrm>
            <a:off x="3738550" y="1149700"/>
            <a:ext cx="5083800" cy="3583800"/>
          </a:xfrm>
          <a:prstGeom prst="roundRect">
            <a:avLst>
              <a:gd fmla="val 8734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Assumption: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people want to engage with different perspectives on political issues that they are interested in.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/>
          <p:nvPr/>
        </p:nvSpPr>
        <p:spPr>
          <a:xfrm>
            <a:off x="152400" y="1149700"/>
            <a:ext cx="3443400" cy="3583800"/>
          </a:xfrm>
          <a:prstGeom prst="roundRect">
            <a:avLst>
              <a:gd fmla="val 8734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Method: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1312050" y="327125"/>
            <a:ext cx="6519900" cy="5202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Experience Prototype #2: Conversation 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3726650" y="1149700"/>
            <a:ext cx="5083800" cy="3583800"/>
          </a:xfrm>
          <a:prstGeom prst="roundRect">
            <a:avLst>
              <a:gd fmla="val 8734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 participants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Neutral to positive feedback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Didn’t provide anything beyond what one could already get on the Internet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Assumption neither validated nor invalidated; participants seemed open and willing to engage with differing perspectives, but also didn’t see great value in having these conversations. 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75" y="1760500"/>
            <a:ext cx="31623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/>
          <p:nvPr/>
        </p:nvSpPr>
        <p:spPr>
          <a:xfrm flipH="1">
            <a:off x="4691000" y="676800"/>
            <a:ext cx="4191000" cy="1211100"/>
          </a:xfrm>
          <a:prstGeom prst="wedgeRoundRectCallout">
            <a:avLst>
              <a:gd fmla="val 59089" name="adj1"/>
              <a:gd fmla="val 55218" name="adj2"/>
              <a:gd fmla="val 0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“This got me thinking about the issue in a different way.”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p37"/>
          <p:cNvSpPr/>
          <p:nvPr/>
        </p:nvSpPr>
        <p:spPr>
          <a:xfrm flipH="1">
            <a:off x="4691000" y="2161174"/>
            <a:ext cx="4191000" cy="2409900"/>
          </a:xfrm>
          <a:prstGeom prst="wedgeRoundRectCallout">
            <a:avLst>
              <a:gd fmla="val 65097" name="adj1"/>
              <a:gd fmla="val 7749" name="adj2"/>
              <a:gd fmla="val 0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“I don’t like offending folks...don’t like to make them feel like they’re wrong”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25" y="1367600"/>
            <a:ext cx="2650701" cy="265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/>
          <p:nvPr/>
        </p:nvSpPr>
        <p:spPr>
          <a:xfrm>
            <a:off x="1933500" y="379525"/>
            <a:ext cx="5277000" cy="5202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Experience Prototype #3: Slider 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38"/>
          <p:cNvSpPr/>
          <p:nvPr/>
        </p:nvSpPr>
        <p:spPr>
          <a:xfrm>
            <a:off x="226200" y="1149700"/>
            <a:ext cx="3381300" cy="3583800"/>
          </a:xfrm>
          <a:prstGeom prst="roundRect">
            <a:avLst>
              <a:gd fmla="val 946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remove feelings of guilt over one’s level of engagement?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AA84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DM Sans"/>
                <a:ea typeface="DM Sans"/>
                <a:cs typeface="DM Sans"/>
                <a:sym typeface="DM Sans"/>
              </a:rPr>
              <a:t>Solution #3:</a:t>
            </a:r>
            <a:r>
              <a:rPr b="1"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Celebrate small acts of political engagement.</a:t>
            </a:r>
            <a:endParaRPr sz="1800"/>
          </a:p>
        </p:txBody>
      </p:sp>
      <p:sp>
        <p:nvSpPr>
          <p:cNvPr id="282" name="Google Shape;282;p38"/>
          <p:cNvSpPr/>
          <p:nvPr/>
        </p:nvSpPr>
        <p:spPr>
          <a:xfrm>
            <a:off x="3726650" y="1149700"/>
            <a:ext cx="5226900" cy="3583800"/>
          </a:xfrm>
          <a:prstGeom prst="roundRect">
            <a:avLst>
              <a:gd fmla="val 8734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Assumption:</a:t>
            </a: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recognizing and validating small acts of political engagement makes people feel happier with their level of engagement.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/>
          <p:nvPr/>
        </p:nvSpPr>
        <p:spPr>
          <a:xfrm>
            <a:off x="188125" y="1149700"/>
            <a:ext cx="2752800" cy="3607500"/>
          </a:xfrm>
          <a:prstGeom prst="roundRect">
            <a:avLst>
              <a:gd fmla="val 8734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Method:</a:t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1933500" y="379525"/>
            <a:ext cx="5277000" cy="5202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Experience Prototype #3: Slider 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3095625" y="1149700"/>
            <a:ext cx="5714700" cy="3607500"/>
          </a:xfrm>
          <a:prstGeom prst="roundRect">
            <a:avLst>
              <a:gd fmla="val 8734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 participants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Assumption was valid: v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alidation of political engagements resulted in a higher scoring. 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Hidden assumption: people feel guilty about their existing level of political engagement</a:t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Extreme user: rated engagement as 0 but was content with that level; didn’t change his scoring after the experience</a:t>
            </a:r>
            <a:endParaRPr i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64" y="1750225"/>
            <a:ext cx="2116325" cy="27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/>
          <p:nvPr/>
        </p:nvSpPr>
        <p:spPr>
          <a:xfrm>
            <a:off x="381000" y="1721689"/>
            <a:ext cx="4191000" cy="1700100"/>
          </a:xfrm>
          <a:prstGeom prst="wedgeRoundRectCallout">
            <a:avLst>
              <a:gd fmla="val 64992" name="adj1"/>
              <a:gd fmla="val 876" name="adj2"/>
              <a:gd fmla="val 0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“When I listed my engagements, even if it wasn’t influential...I feel more active.”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775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/>
          <p:nvPr/>
        </p:nvSpPr>
        <p:spPr>
          <a:xfrm>
            <a:off x="1933500" y="296175"/>
            <a:ext cx="5277000" cy="7344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Most Successful Prototype(s) &amp; Next Steps</a:t>
            </a:r>
            <a:endParaRPr b="1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126175" y="1113975"/>
            <a:ext cx="4393500" cy="3798000"/>
          </a:xfrm>
          <a:prstGeom prst="roundRect">
            <a:avLst>
              <a:gd fmla="val 8734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Slider Prototype</a:t>
            </a:r>
            <a:endParaRPr b="1"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DM Sans"/>
              <a:buChar char="+"/>
            </a:pP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Positive feedback</a:t>
            </a:r>
            <a:endParaRPr b="1" sz="1600">
              <a:solidFill>
                <a:srgbClr val="38761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DM Sans"/>
              <a:buChar char="+"/>
            </a:pP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Assumption correct</a:t>
            </a:r>
            <a:endParaRPr b="1" sz="1600">
              <a:solidFill>
                <a:srgbClr val="38761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DM Sans"/>
              <a:buChar char="+"/>
            </a:pPr>
            <a:r>
              <a:rPr b="1" lang="en" sz="1600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rPr>
              <a:t>Easy to understand for users</a:t>
            </a:r>
            <a:endParaRPr b="1" sz="1600">
              <a:solidFill>
                <a:srgbClr val="38761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8761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600"/>
              <a:buFont typeface="DM Sans"/>
              <a:buChar char="?"/>
            </a:pPr>
            <a:r>
              <a:rPr b="1" lang="en" sz="1600">
                <a:solidFill>
                  <a:srgbClr val="E69138"/>
                </a:solidFill>
                <a:latin typeface="DM Sans"/>
                <a:ea typeface="DM Sans"/>
                <a:cs typeface="DM Sans"/>
                <a:sym typeface="DM Sans"/>
              </a:rPr>
              <a:t>Is alleviating guilt over levels of political engagement a worthwhile goal? </a:t>
            </a:r>
            <a:endParaRPr b="1" sz="1600">
              <a:solidFill>
                <a:srgbClr val="E6913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4624350" y="1113975"/>
            <a:ext cx="4393500" cy="3798000"/>
          </a:xfrm>
          <a:prstGeom prst="roundRect">
            <a:avLst>
              <a:gd fmla="val 8734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Map Prototype</a:t>
            </a:r>
            <a:endParaRPr b="1" sz="16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600"/>
              <a:buFont typeface="DM Sans"/>
              <a:buChar char="-"/>
            </a:pPr>
            <a:r>
              <a:rPr b="1" lang="en" sz="1600">
                <a:solidFill>
                  <a:srgbClr val="85200C"/>
                </a:solidFill>
                <a:latin typeface="DM Sans"/>
                <a:ea typeface="DM Sans"/>
                <a:cs typeface="DM Sans"/>
                <a:sym typeface="DM Sans"/>
              </a:rPr>
              <a:t>Assumption wrong</a:t>
            </a:r>
            <a:endParaRPr b="1" sz="1600">
              <a:solidFill>
                <a:srgbClr val="85200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600"/>
              <a:buFont typeface="DM Sans"/>
              <a:buChar char="-"/>
            </a:pPr>
            <a:r>
              <a:rPr b="1" lang="en" sz="1600">
                <a:solidFill>
                  <a:srgbClr val="85200C"/>
                </a:solidFill>
                <a:latin typeface="DM Sans"/>
                <a:ea typeface="DM Sans"/>
                <a:cs typeface="DM Sans"/>
                <a:sym typeface="DM Sans"/>
              </a:rPr>
              <a:t>People don’t prefer in-person discussions</a:t>
            </a:r>
            <a:endParaRPr b="1" sz="1600">
              <a:solidFill>
                <a:srgbClr val="85200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5200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600"/>
              <a:buFont typeface="DM Sans"/>
              <a:buChar char="?"/>
            </a:pPr>
            <a:r>
              <a:rPr b="1" lang="en" sz="1600">
                <a:solidFill>
                  <a:srgbClr val="E69138"/>
                </a:solidFill>
                <a:latin typeface="DM Sans"/>
                <a:ea typeface="DM Sans"/>
                <a:cs typeface="DM Sans"/>
                <a:sym typeface="DM Sans"/>
              </a:rPr>
              <a:t>What is the point of political discussion? To get to know people? To organize? To build community?</a:t>
            </a:r>
            <a:endParaRPr b="1" sz="1600">
              <a:solidFill>
                <a:srgbClr val="E691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600"/>
              <a:buFont typeface="DM Sans"/>
              <a:buChar char="?"/>
            </a:pPr>
            <a:r>
              <a:rPr b="1" lang="en" sz="1600">
                <a:solidFill>
                  <a:srgbClr val="E69138"/>
                </a:solidFill>
                <a:latin typeface="DM Sans"/>
                <a:ea typeface="DM Sans"/>
                <a:cs typeface="DM Sans"/>
                <a:sym typeface="DM Sans"/>
              </a:rPr>
              <a:t>Is connecting online or IRL better?</a:t>
            </a:r>
            <a:endParaRPr b="1" sz="1600">
              <a:solidFill>
                <a:srgbClr val="E6913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24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Initial POV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0" name="Google Shape;80;p15"/>
          <p:cNvGrpSpPr/>
          <p:nvPr/>
        </p:nvGrpSpPr>
        <p:grpSpPr>
          <a:xfrm>
            <a:off x="311700" y="1025856"/>
            <a:ext cx="6956400" cy="3541200"/>
            <a:chOff x="4195225" y="555731"/>
            <a:chExt cx="6956400" cy="3541200"/>
          </a:xfrm>
        </p:grpSpPr>
        <p:sp>
          <p:nvSpPr>
            <p:cNvPr id="81" name="Google Shape;81;p15"/>
            <p:cNvSpPr/>
            <p:nvPr/>
          </p:nvSpPr>
          <p:spPr>
            <a:xfrm>
              <a:off x="4195225" y="555731"/>
              <a:ext cx="6956400" cy="3541200"/>
            </a:xfrm>
            <a:prstGeom prst="roundRect">
              <a:avLst>
                <a:gd fmla="val 11988" name="adj"/>
              </a:avLst>
            </a:prstGeom>
            <a:solidFill>
              <a:srgbClr val="FFFFF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4512275" y="907775"/>
              <a:ext cx="5911200" cy="29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We met</a:t>
              </a:r>
              <a:r>
                <a:rPr lang="en" sz="2000">
                  <a:latin typeface="DM Sans"/>
                  <a:ea typeface="DM Sans"/>
                  <a:cs typeface="DM Sans"/>
                  <a:sym typeface="DM Sans"/>
                </a:rPr>
                <a:t> S, </a:t>
              </a:r>
              <a:r>
                <a:rPr lang="en" sz="2000">
                  <a:latin typeface="DM Sans"/>
                  <a:ea typeface="DM Sans"/>
                  <a:cs typeface="DM Sans"/>
                  <a:sym typeface="DM Sans"/>
                </a:rPr>
                <a:t>a recent Berkeley graduate and volunteer at a free health clinic.</a:t>
              </a:r>
              <a:endParaRPr sz="200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We were surprised to find that </a:t>
              </a:r>
              <a:r>
                <a:rPr lang="en" sz="2000">
                  <a:latin typeface="DM Sans"/>
                  <a:ea typeface="DM Sans"/>
                  <a:cs typeface="DM Sans"/>
                  <a:sym typeface="DM Sans"/>
                </a:rPr>
                <a:t>in political discussions, he </a:t>
              </a:r>
              <a:r>
                <a:rPr lang="en" sz="2000">
                  <a:solidFill>
                    <a:srgbClr val="CC0000"/>
                  </a:solidFill>
                  <a:latin typeface="DM Sans"/>
                  <a:ea typeface="DM Sans"/>
                  <a:cs typeface="DM Sans"/>
                  <a:sym typeface="DM Sans"/>
                </a:rPr>
                <a:t>enjoys playing devil’s advocate</a:t>
              </a:r>
              <a:r>
                <a:rPr lang="en" sz="2000">
                  <a:latin typeface="DM Sans"/>
                  <a:ea typeface="DM Sans"/>
                  <a:cs typeface="DM Sans"/>
                  <a:sym typeface="DM Sans"/>
                </a:rPr>
                <a:t> but </a:t>
              </a:r>
              <a:r>
                <a:rPr lang="en" sz="2000">
                  <a:solidFill>
                    <a:srgbClr val="CC0000"/>
                  </a:solidFill>
                  <a:latin typeface="DM Sans"/>
                  <a:ea typeface="DM Sans"/>
                  <a:cs typeface="DM Sans"/>
                  <a:sym typeface="DM Sans"/>
                </a:rPr>
                <a:t>does not often change his mind</a:t>
              </a:r>
              <a:r>
                <a:rPr lang="en" sz="2000"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sz="200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It would be game-changing to</a:t>
              </a:r>
              <a:r>
                <a:rPr lang="en" sz="2000"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2000">
                  <a:latin typeface="DM Sans"/>
                  <a:ea typeface="DM Sans"/>
                  <a:cs typeface="DM Sans"/>
                  <a:sym typeface="DM Sans"/>
                </a:rPr>
                <a:t>enable him to participate in </a:t>
              </a:r>
              <a:r>
                <a:rPr lang="en" sz="2000">
                  <a:solidFill>
                    <a:srgbClr val="CC0000"/>
                  </a:solidFill>
                  <a:latin typeface="DM Sans"/>
                  <a:ea typeface="DM Sans"/>
                  <a:cs typeface="DM Sans"/>
                  <a:sym typeface="DM Sans"/>
                </a:rPr>
                <a:t>more well-rounded discussions</a:t>
              </a:r>
              <a:r>
                <a:rPr lang="en" sz="2000">
                  <a:latin typeface="DM Sans"/>
                  <a:ea typeface="DM Sans"/>
                  <a:cs typeface="DM Sans"/>
                  <a:sym typeface="DM Sans"/>
                </a:rPr>
                <a:t> with others.</a:t>
              </a:r>
              <a:endParaRPr sz="20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27462" l="0" r="0" t="0"/>
          <a:stretch/>
        </p:blipFill>
        <p:spPr>
          <a:xfrm>
            <a:off x="6396200" y="1568400"/>
            <a:ext cx="2539800" cy="2456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/>
          <p:nvPr/>
        </p:nvSpPr>
        <p:spPr>
          <a:xfrm>
            <a:off x="2149825" y="1866148"/>
            <a:ext cx="4844400" cy="1411200"/>
          </a:xfrm>
          <a:prstGeom prst="roundRect">
            <a:avLst>
              <a:gd fmla="val 15424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2"/>
          <p:cNvSpPr txBox="1"/>
          <p:nvPr/>
        </p:nvSpPr>
        <p:spPr>
          <a:xfrm>
            <a:off x="2425000" y="2069787"/>
            <a:ext cx="42942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Any questions?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/>
          <p:nvPr/>
        </p:nvSpPr>
        <p:spPr>
          <a:xfrm>
            <a:off x="2149825" y="1866148"/>
            <a:ext cx="4844400" cy="1411200"/>
          </a:xfrm>
          <a:prstGeom prst="roundRect">
            <a:avLst>
              <a:gd fmla="val 15424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3"/>
          <p:cNvSpPr txBox="1"/>
          <p:nvPr/>
        </p:nvSpPr>
        <p:spPr>
          <a:xfrm>
            <a:off x="2425000" y="2069787"/>
            <a:ext cx="42942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Appendix: See written report for more pictures!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4734025" y="1504083"/>
            <a:ext cx="3880500" cy="3323700"/>
          </a:xfrm>
          <a:prstGeom prst="roundRect">
            <a:avLst>
              <a:gd fmla="val 10911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24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Needfinding II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529450" y="1504083"/>
            <a:ext cx="3880500" cy="3323700"/>
          </a:xfrm>
          <a:prstGeom prst="roundRect">
            <a:avLst>
              <a:gd fmla="val 10911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6"/>
          <p:cNvGrpSpPr/>
          <p:nvPr/>
        </p:nvGrpSpPr>
        <p:grpSpPr>
          <a:xfrm>
            <a:off x="765725" y="2977601"/>
            <a:ext cx="7547475" cy="1926050"/>
            <a:chOff x="765725" y="2825201"/>
            <a:chExt cx="7547475" cy="1926050"/>
          </a:xfrm>
        </p:grpSpPr>
        <p:sp>
          <p:nvSpPr>
            <p:cNvPr id="92" name="Google Shape;92;p16"/>
            <p:cNvSpPr/>
            <p:nvPr/>
          </p:nvSpPr>
          <p:spPr>
            <a:xfrm>
              <a:off x="4970300" y="2825251"/>
              <a:ext cx="3342900" cy="19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This Week:</a:t>
              </a:r>
              <a:endPara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5</a:t>
              </a:r>
              <a:r>
                <a:rPr lang="en" sz="2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 people</a:t>
              </a:r>
              <a:r>
                <a:rPr lang="en" sz="2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" sz="1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&amp; less letters to choose from</a:t>
              </a:r>
              <a:endParaRPr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3 M | 2 F</a:t>
              </a:r>
              <a:endParaRPr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17-69</a:t>
              </a:r>
              <a:endPara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765725" y="2825201"/>
              <a:ext cx="2575500" cy="19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Last Week:</a:t>
              </a:r>
              <a:endParaRPr b="1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4 people</a:t>
              </a:r>
              <a:endParaRPr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2 M | 2 F </a:t>
              </a:r>
              <a:r>
                <a:rPr lang="en" sz="12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(&amp; 1 dog)</a:t>
              </a:r>
              <a:endParaRPr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999999"/>
                  </a:solidFill>
                  <a:latin typeface="DM Sans"/>
                  <a:ea typeface="DM Sans"/>
                  <a:cs typeface="DM Sans"/>
                  <a:sym typeface="DM Sans"/>
                </a:rPr>
                <a:t>21-29</a:t>
              </a:r>
              <a:endParaRPr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94" name="Google Shape;94;p16"/>
          <p:cNvSpPr txBox="1"/>
          <p:nvPr/>
        </p:nvSpPr>
        <p:spPr>
          <a:xfrm>
            <a:off x="1410750" y="901963"/>
            <a:ext cx="632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Goal: with focused insights, broaden audience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810779" y="1770214"/>
            <a:ext cx="488100" cy="258300"/>
          </a:xfrm>
          <a:prstGeom prst="roundRect">
            <a:avLst>
              <a:gd fmla="val 50000" name="adj"/>
            </a:avLst>
          </a:prstGeom>
          <a:solidFill>
            <a:srgbClr val="99999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endParaRPr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1450329" y="1770214"/>
            <a:ext cx="488100" cy="258300"/>
          </a:xfrm>
          <a:prstGeom prst="roundRect">
            <a:avLst>
              <a:gd fmla="val 50000" name="adj"/>
            </a:avLst>
          </a:prstGeom>
          <a:solidFill>
            <a:srgbClr val="99999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</a:t>
            </a:r>
            <a:endParaRPr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2089879" y="1770214"/>
            <a:ext cx="488100" cy="258300"/>
          </a:xfrm>
          <a:prstGeom prst="roundRect">
            <a:avLst>
              <a:gd fmla="val 50000" name="adj"/>
            </a:avLst>
          </a:prstGeom>
          <a:solidFill>
            <a:srgbClr val="99999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endParaRPr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2729429" y="1770214"/>
            <a:ext cx="488100" cy="258300"/>
          </a:xfrm>
          <a:prstGeom prst="roundRect">
            <a:avLst>
              <a:gd fmla="val 50000" name="adj"/>
            </a:avLst>
          </a:prstGeom>
          <a:solidFill>
            <a:srgbClr val="999999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endParaRPr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037429" y="1770214"/>
            <a:ext cx="488100" cy="2583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endParaRPr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5676979" y="1770214"/>
            <a:ext cx="488100" cy="2583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endParaRPr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316529" y="1770214"/>
            <a:ext cx="488100" cy="2583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endParaRPr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956079" y="1770214"/>
            <a:ext cx="488100" cy="2583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endParaRPr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7595629" y="1770214"/>
            <a:ext cx="488100" cy="2583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</a:t>
            </a:r>
            <a:endParaRPr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5037429" y="2165839"/>
            <a:ext cx="488100" cy="2583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🐶</a:t>
            </a:r>
            <a:endParaRPr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847" y="2165850"/>
            <a:ext cx="1328026" cy="99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6" name="Google Shape;106;p16"/>
          <p:cNvCxnSpPr>
            <a:stCxn id="105" idx="1"/>
            <a:endCxn id="104" idx="3"/>
          </p:cNvCxnSpPr>
          <p:nvPr/>
        </p:nvCxnSpPr>
        <p:spPr>
          <a:xfrm rot="10800000">
            <a:off x="5525547" y="2294850"/>
            <a:ext cx="1527300" cy="36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4734025" y="1504083"/>
            <a:ext cx="3880500" cy="3323700"/>
          </a:xfrm>
          <a:prstGeom prst="roundRect">
            <a:avLst>
              <a:gd fmla="val 10911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24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Needfinding II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529450" y="1504083"/>
            <a:ext cx="3880500" cy="3323700"/>
          </a:xfrm>
          <a:prstGeom prst="roundRect">
            <a:avLst>
              <a:gd fmla="val 10911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4970300" y="2691100"/>
            <a:ext cx="3569100" cy="2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Week: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B9DB3"/>
                </a:solidFill>
                <a:latin typeface="DM Sans"/>
                <a:ea typeface="DM Sans"/>
                <a:cs typeface="DM Sans"/>
                <a:sym typeface="DM Sans"/>
              </a:rPr>
              <a:t>- Issue of political discourse</a:t>
            </a:r>
            <a:endParaRPr sz="2000">
              <a:solidFill>
                <a:srgbClr val="3B9DB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B9DB3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lang="en" sz="2000">
                <a:solidFill>
                  <a:srgbClr val="3B9DB3"/>
                </a:solidFill>
                <a:latin typeface="DM Sans"/>
                <a:ea typeface="DM Sans"/>
                <a:cs typeface="DM Sans"/>
                <a:sym typeface="DM Sans"/>
              </a:rPr>
              <a:t>Communities and sharing</a:t>
            </a:r>
            <a:endParaRPr sz="2000">
              <a:solidFill>
                <a:srgbClr val="3B9DB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B9DB3"/>
                </a:solidFill>
                <a:latin typeface="DM Sans"/>
                <a:ea typeface="DM Sans"/>
                <a:cs typeface="DM Sans"/>
                <a:sym typeface="DM Sans"/>
              </a:rPr>
              <a:t>   </a:t>
            </a:r>
            <a:r>
              <a:rPr lang="en" sz="2000">
                <a:solidFill>
                  <a:srgbClr val="3B9DB3"/>
                </a:solidFill>
                <a:latin typeface="DM Sans"/>
                <a:ea typeface="DM Sans"/>
                <a:cs typeface="DM Sans"/>
                <a:sym typeface="DM Sans"/>
              </a:rPr>
              <a:t>information within them</a:t>
            </a:r>
            <a:endParaRPr sz="2000">
              <a:solidFill>
                <a:srgbClr val="3B9DB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B9DB3"/>
                </a:solidFill>
                <a:latin typeface="DM Sans"/>
                <a:ea typeface="DM Sans"/>
                <a:cs typeface="DM Sans"/>
                <a:sym typeface="DM Sans"/>
              </a:rPr>
              <a:t>- Online/offline convos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765725" y="2691100"/>
            <a:ext cx="3082800" cy="2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Last Week: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- Consuming news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- Voting behaviors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- Political involvement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- Discussing the news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410750" y="901963"/>
            <a:ext cx="632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Goal: with focused insights, broaden audience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42959" l="0" r="0" t="20353"/>
          <a:stretch/>
        </p:blipFill>
        <p:spPr>
          <a:xfrm>
            <a:off x="4734025" y="1504075"/>
            <a:ext cx="3880500" cy="1067700"/>
          </a:xfrm>
          <a:prstGeom prst="round2SameRect">
            <a:avLst>
              <a:gd fmla="val 31286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b="37588" l="0" r="0" t="41775"/>
          <a:stretch/>
        </p:blipFill>
        <p:spPr>
          <a:xfrm>
            <a:off x="529450" y="1504075"/>
            <a:ext cx="3880500" cy="1067700"/>
          </a:xfrm>
          <a:prstGeom prst="round2SameRect">
            <a:avLst>
              <a:gd fmla="val 31286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2173625"/>
            <a:ext cx="3537300" cy="27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nitially rejected her mixed-race grandchildren until she “held [her first grandchild] in my arms.”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Disowned by her extended family; sends annual Christmas cards to them.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5543" l="38124" r="1426" t="1752"/>
          <a:stretch/>
        </p:blipFill>
        <p:spPr>
          <a:xfrm>
            <a:off x="4605675" y="0"/>
            <a:ext cx="45383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244625"/>
            <a:ext cx="2671800" cy="20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L, 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 Polish </a:t>
            </a:r>
            <a:endParaRPr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grandmother </a:t>
            </a:r>
            <a:endParaRPr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from Southern </a:t>
            </a:r>
            <a:endParaRPr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California</a:t>
            </a:r>
            <a:endParaRPr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10195" l="0" r="2305" t="6775"/>
          <a:stretch/>
        </p:blipFill>
        <p:spPr>
          <a:xfrm>
            <a:off x="4605675" y="0"/>
            <a:ext cx="45383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244625"/>
            <a:ext cx="3069000" cy="20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D, 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 Democratic Socialist and veteran from the Bay Area</a:t>
            </a:r>
            <a:endParaRPr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2571750"/>
            <a:ext cx="3537300" cy="23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Became interested in Marxist and anarchist ideas in the military.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Dislikes the “one-up” culture of online forums like Reddit.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21752" r="12070" t="0"/>
          <a:stretch/>
        </p:blipFill>
        <p:spPr>
          <a:xfrm>
            <a:off x="4605675" y="0"/>
            <a:ext cx="45383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244625"/>
            <a:ext cx="3530400" cy="19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A, </a:t>
            </a:r>
            <a:r>
              <a:rPr lang="en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 radio show host and math Ph.D. candidate from Northern California</a:t>
            </a:r>
            <a:endParaRPr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2571750"/>
            <a:ext cx="3537300" cy="23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Considers issues from different perspectives; reads books to inform self.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Uses Facebook primarily as a personal memory bank, instead of an ad platform (for consumption goods).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1093900" y="604181"/>
            <a:ext cx="6956400" cy="3541200"/>
          </a:xfrm>
          <a:prstGeom prst="roundRect">
            <a:avLst>
              <a:gd fmla="val 11988" name="adj"/>
            </a:avLst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1410950" y="956231"/>
            <a:ext cx="63225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Well, I try to do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positive things and have an honest perspective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that might actually help people instead of just trying to like,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post just happy things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make your life look great. I think that's hurting us more than helping us. I'm probably not your average social media user...I use it more as like what it's actually is, which is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an advertising platform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for </a:t>
            </a:r>
            <a:r>
              <a:rPr lang="en" sz="2000">
                <a:solidFill>
                  <a:srgbClr val="CC0000"/>
                </a:solidFill>
                <a:latin typeface="DM Sans"/>
                <a:ea typeface="DM Sans"/>
                <a:cs typeface="DM Sans"/>
                <a:sym typeface="DM Sans"/>
              </a:rPr>
              <a:t>happy and uplifting things.</a:t>
            </a:r>
            <a:endParaRPr sz="2000">
              <a:solidFill>
                <a:srgbClr val="CC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1410950" y="4391266"/>
            <a:ext cx="632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1600050" y="427175"/>
            <a:ext cx="2971800" cy="330600"/>
          </a:xfrm>
          <a:prstGeom prst="roundRect">
            <a:avLst>
              <a:gd fmla="val 50000" name="adj"/>
            </a:avLst>
          </a:prstGeom>
          <a:solidFill>
            <a:srgbClr val="54DBFA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on using social media:</a:t>
            </a:r>
            <a:endParaRPr b="1" sz="18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0" y="0"/>
            <a:ext cx="10938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999999"/>
                </a:solidFill>
              </a:rPr>
              <a:t>“</a:t>
            </a:r>
            <a:endParaRPr sz="9600">
              <a:solidFill>
                <a:srgbClr val="999999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8050300" y="3091875"/>
            <a:ext cx="10938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999999"/>
                </a:solidFill>
              </a:rPr>
              <a:t>”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FFFF0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